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0" r:id="rId2"/>
  </p:sldMasterIdLst>
  <p:notesMasterIdLst>
    <p:notesMasterId r:id="rId13"/>
  </p:notesMasterIdLst>
  <p:handoutMasterIdLst>
    <p:handoutMasterId r:id="rId14"/>
  </p:handoutMasterIdLst>
  <p:sldIdLst>
    <p:sldId id="394" r:id="rId3"/>
    <p:sldId id="607" r:id="rId4"/>
    <p:sldId id="608" r:id="rId5"/>
    <p:sldId id="609" r:id="rId6"/>
    <p:sldId id="610" r:id="rId7"/>
    <p:sldId id="611" r:id="rId8"/>
    <p:sldId id="612" r:id="rId9"/>
    <p:sldId id="613" r:id="rId10"/>
    <p:sldId id="594" r:id="rId11"/>
    <p:sldId id="481" r:id="rId12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0A17C749-5683-48A8-8B2E-3CECBF2C02C6}">
          <p14:sldIdLst>
            <p14:sldId id="394"/>
            <p14:sldId id="607"/>
            <p14:sldId id="608"/>
            <p14:sldId id="609"/>
            <p14:sldId id="610"/>
            <p14:sldId id="611"/>
            <p14:sldId id="612"/>
            <p14:sldId id="613"/>
          </p14:sldIdLst>
        </p14:section>
        <p14:section name="Conclusion" id="{B37881BB-798B-4A4A-B558-ED08F28AE4E4}">
          <p14:sldIdLst>
            <p14:sldId id="594"/>
            <p14:sldId id="48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A72A"/>
    <a:srgbClr val="FFF0D9"/>
    <a:srgbClr val="F0F5FA"/>
    <a:srgbClr val="1A8AFA"/>
    <a:srgbClr val="0097CC"/>
    <a:srgbClr val="FDFFFF"/>
    <a:srgbClr val="603A14"/>
    <a:srgbClr val="E85C0E"/>
    <a:srgbClr val="BAB398"/>
    <a:srgbClr val="ADA485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510" autoAdjust="0"/>
    <p:restoredTop sz="94533" autoAdjust="0"/>
  </p:normalViewPr>
  <p:slideViewPr>
    <p:cSldViewPr>
      <p:cViewPr varScale="1">
        <p:scale>
          <a:sx n="82" d="100"/>
          <a:sy n="82" d="100"/>
        </p:scale>
        <p:origin x="576" y="67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2" d="100"/>
          <a:sy n="62" d="100"/>
        </p:scale>
        <p:origin x="3154" y="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presProps" Target="pres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s://softuni.foundation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  <p:sp>
        <p:nvSpPr>
          <p:cNvPr id="4" name="Footer Placeholder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Created by the </a:t>
            </a:r>
            <a:r>
              <a:rPr lang="en-US" sz="1000" b="1" dirty="0"/>
              <a:t>Software University Foundation</a:t>
            </a:r>
            <a:r>
              <a:rPr lang="en-US" sz="1000" dirty="0"/>
              <a:t> – </a:t>
            </a:r>
            <a:r>
              <a:rPr lang="en-US" sz="1000" u="sng" dirty="0">
                <a:hlinkClick r:id="rId2"/>
              </a:rPr>
              <a:t>https://softuni.foundation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3" name="Date Placeholder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17-Dec-19</a:t>
            </a:fld>
            <a:endParaRPr dirty="0"/>
          </a:p>
        </p:txBody>
      </p:sp>
      <p:sp>
        <p:nvSpPr>
          <p:cNvPr id="2" name="Header Placeholder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s://softuni.foundation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dirty="0"/>
              <a:t>Created by the </a:t>
            </a:r>
            <a:r>
              <a:rPr lang="en-US" b="1" dirty="0"/>
              <a:t>Software University Foundation</a:t>
            </a:r>
            <a:r>
              <a:rPr lang="en-US" dirty="0"/>
              <a:t> – </a:t>
            </a:r>
            <a:r>
              <a:rPr lang="en-US" u="sng" dirty="0">
                <a:hlinkClick r:id="rId2"/>
              </a:rPr>
              <a:t>https://softuni.foundation</a:t>
            </a:r>
            <a:endParaRPr lang="en-US" dirty="0"/>
          </a:p>
          <a:p>
            <a:r>
              <a:rPr lang="en-US" dirty="0"/>
              <a:t>This work is licensed under the </a:t>
            </a:r>
            <a:r>
              <a:rPr lang="en-US" u="sng" noProof="1">
                <a:hlinkClick r:id="rId3"/>
              </a:rPr>
              <a:t>Creative Commons Attribution-NonCommercial-ShareAlike</a:t>
            </a:r>
            <a:r>
              <a:rPr lang="en-US" noProof="1"/>
              <a:t> </a:t>
            </a:r>
            <a:r>
              <a:rPr lang="en-US" dirty="0"/>
              <a:t>license.</a:t>
            </a:r>
          </a:p>
        </p:txBody>
      </p:sp>
      <p:sp>
        <p:nvSpPr>
          <p:cNvPr id="5" name="Slide Notes Placeholder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4" name="Slide Image Placeholder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3" name="Date Placeholder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17-Dec-19</a:t>
            </a:fld>
            <a:endParaRPr lang="en-US" dirty="0"/>
          </a:p>
        </p:txBody>
      </p:sp>
      <p:sp>
        <p:nvSpPr>
          <p:cNvPr id="2" name="Header Placeholder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foundation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foundation/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foundation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foundation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://creativecommons.org/licenses/by-nc-sa/4.0/" TargetMode="External"/><Relationship Id="rId4" Type="http://schemas.openxmlformats.org/officeDocument/2006/relationships/hyperlink" Target="https://softuni.foundation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://creativecommons.org/licenses/by-nc-sa/4.0/" TargetMode="External"/><Relationship Id="rId4" Type="http://schemas.openxmlformats.org/officeDocument/2006/relationships/hyperlink" Target="https://softuni.foundation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foundation/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foundation/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foundation/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foundation/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A1436C19-44DB-4AB6-A8D2-156A9EE318D9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dirty="0"/>
              <a:t>Created by the </a:t>
            </a:r>
            <a:r>
              <a:rPr lang="en-US" b="1" dirty="0"/>
              <a:t>Software University Foundation</a:t>
            </a:r>
            <a:r>
              <a:rPr lang="en-US" dirty="0"/>
              <a:t> – </a:t>
            </a:r>
            <a:r>
              <a:rPr lang="en-US" u="sng" dirty="0">
                <a:hlinkClick r:id="rId3"/>
              </a:rPr>
              <a:t>https://softuni.foundation</a:t>
            </a:r>
            <a:endParaRPr lang="en-US" dirty="0"/>
          </a:p>
          <a:p>
            <a:r>
              <a:rPr lang="en-US" dirty="0"/>
              <a:t>This work is licensed under the </a:t>
            </a:r>
            <a:r>
              <a:rPr lang="en-US" u="sng" noProof="1">
                <a:hlinkClick r:id="rId4"/>
              </a:rPr>
              <a:t>Creative Commons Attribution-NonCommercial-ShareAlike</a:t>
            </a:r>
            <a:r>
              <a:rPr lang="en-US" noProof="1"/>
              <a:t> </a:t>
            </a:r>
            <a:r>
              <a:rPr lang="en-US" dirty="0"/>
              <a:t>license.</a:t>
            </a:r>
          </a:p>
        </p:txBody>
      </p:sp>
    </p:spTree>
    <p:extLst>
      <p:ext uri="{BB962C8B-B14F-4D97-AF65-F5344CB8AC3E}">
        <p14:creationId xmlns:p14="http://schemas.microsoft.com/office/powerpoint/2010/main" val="35897362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t>10</a:t>
            </a:fld>
            <a:endParaRPr lang="en-US" dirty="0"/>
          </a:p>
        </p:txBody>
      </p:sp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B8FAFF2E-D9A4-42D9-8D01-A3B46B607B9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dirty="0"/>
              <a:t>Created by the </a:t>
            </a:r>
            <a:r>
              <a:rPr lang="en-US" b="1" dirty="0"/>
              <a:t>Software University Foundation</a:t>
            </a:r>
            <a:r>
              <a:rPr lang="en-US" dirty="0"/>
              <a:t> – </a:t>
            </a:r>
            <a:r>
              <a:rPr lang="en-US" u="sng" dirty="0">
                <a:hlinkClick r:id="rId3"/>
              </a:rPr>
              <a:t>https://softuni.foundation</a:t>
            </a:r>
            <a:endParaRPr lang="en-US" dirty="0"/>
          </a:p>
          <a:p>
            <a:r>
              <a:rPr lang="en-US" dirty="0"/>
              <a:t>This work is licensed under the </a:t>
            </a:r>
            <a:r>
              <a:rPr lang="en-US" u="sng" noProof="1">
                <a:hlinkClick r:id="rId4"/>
              </a:rPr>
              <a:t>Creative Commons Attribution-NonCommercial-ShareAlike</a:t>
            </a:r>
            <a:r>
              <a:rPr lang="en-US" noProof="1"/>
              <a:t> </a:t>
            </a:r>
            <a:r>
              <a:rPr lang="en-US" dirty="0"/>
              <a:t>license.</a:t>
            </a:r>
          </a:p>
        </p:txBody>
      </p:sp>
    </p:spTree>
    <p:extLst>
      <p:ext uri="{BB962C8B-B14F-4D97-AF65-F5344CB8AC3E}">
        <p14:creationId xmlns:p14="http://schemas.microsoft.com/office/powerpoint/2010/main" val="30344694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bg-BG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CB193D58-8042-4894-8969-52FAB068266F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dirty="0"/>
              <a:t>Created by the </a:t>
            </a:r>
            <a:r>
              <a:rPr lang="en-US" b="1" dirty="0"/>
              <a:t>Software University Foundation</a:t>
            </a:r>
            <a:r>
              <a:rPr lang="en-US" dirty="0"/>
              <a:t> – </a:t>
            </a:r>
            <a:r>
              <a:rPr lang="en-US" u="sng" dirty="0">
                <a:hlinkClick r:id="rId3"/>
              </a:rPr>
              <a:t>https://softuni.foundation</a:t>
            </a:r>
            <a:endParaRPr lang="en-US" dirty="0"/>
          </a:p>
          <a:p>
            <a:r>
              <a:rPr lang="en-US" dirty="0"/>
              <a:t>This work is licensed under the </a:t>
            </a:r>
            <a:r>
              <a:rPr lang="en-US" u="sng" noProof="1">
                <a:hlinkClick r:id="rId4"/>
              </a:rPr>
              <a:t>Creative Commons Attribution-NonCommercial-ShareAlike</a:t>
            </a:r>
            <a:r>
              <a:rPr lang="en-US" noProof="1"/>
              <a:t> </a:t>
            </a:r>
            <a:r>
              <a:rPr lang="en-US" dirty="0"/>
              <a:t>license.</a:t>
            </a:r>
          </a:p>
        </p:txBody>
      </p:sp>
    </p:spTree>
    <p:extLst>
      <p:ext uri="{BB962C8B-B14F-4D97-AF65-F5344CB8AC3E}">
        <p14:creationId xmlns:p14="http://schemas.microsoft.com/office/powerpoint/2010/main" val="31740110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Polymorphism is the ability of an object to take on many forms. The most common use of polymorphism in OOP occurs when a parent class reference is used to refer to a child class object.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16ED78BE-9F60-459A-8F90-779FEFF77EA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dirty="0"/>
              <a:t>Created by the </a:t>
            </a:r>
            <a:r>
              <a:rPr lang="en-US" b="1" dirty="0"/>
              <a:t>Software University Foundation</a:t>
            </a:r>
            <a:r>
              <a:rPr lang="en-US" dirty="0"/>
              <a:t> – </a:t>
            </a:r>
            <a:r>
              <a:rPr lang="en-US" u="sng" dirty="0">
                <a:hlinkClick r:id="rId3"/>
              </a:rPr>
              <a:t>https://softuni.foundation</a:t>
            </a:r>
            <a:endParaRPr lang="en-US" dirty="0"/>
          </a:p>
          <a:p>
            <a:r>
              <a:rPr lang="en-US" dirty="0"/>
              <a:t>This work is licensed under the </a:t>
            </a:r>
            <a:r>
              <a:rPr lang="en-US" u="sng" noProof="1">
                <a:hlinkClick r:id="rId4"/>
              </a:rPr>
              <a:t>Creative Commons Attribution-NonCommercial-ShareAlike</a:t>
            </a:r>
            <a:r>
              <a:rPr lang="en-US" noProof="1"/>
              <a:t> </a:t>
            </a:r>
            <a:r>
              <a:rPr lang="en-US" dirty="0"/>
              <a:t>license.</a:t>
            </a:r>
          </a:p>
        </p:txBody>
      </p:sp>
    </p:spTree>
    <p:extLst>
      <p:ext uri="{BB962C8B-B14F-4D97-AF65-F5344CB8AC3E}">
        <p14:creationId xmlns:p14="http://schemas.microsoft.com/office/powerpoint/2010/main" val="32639475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106363"/>
            <a:ext cx="6096000" cy="3429000"/>
          </a:xfrm>
        </p:spPr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3534601"/>
            <a:ext cx="6096000" cy="5213397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Abstraction</a:t>
            </a:r>
            <a:r>
              <a:rPr lang="en-US" dirty="0">
                <a:latin typeface="+mn-lt"/>
                <a:ea typeface="+mn-ea"/>
                <a:cs typeface="+mn-cs"/>
              </a:rPr>
              <a:t> means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ignoring irrelevant features</a:t>
            </a:r>
            <a:r>
              <a:rPr lang="en-US" dirty="0">
                <a:latin typeface="+mn-lt"/>
                <a:ea typeface="+mn-ea"/>
                <a:cs typeface="+mn-cs"/>
              </a:rPr>
              <a:t>, properties, or functions and emphasizing the relevant ones,</a:t>
            </a:r>
            <a:r>
              <a:rPr lang="en-US" dirty="0">
                <a:solidFill>
                  <a:srgbClr val="EBFFD2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dirty="0">
                <a:latin typeface="+mn-lt"/>
                <a:ea typeface="+mn-ea"/>
                <a:cs typeface="+mn-cs"/>
              </a:rPr>
              <a:t>relevant to the project we develop.</a:t>
            </a:r>
          </a:p>
          <a:p>
            <a:pPr>
              <a:defRPr/>
            </a:pPr>
            <a:r>
              <a:rPr lang="en-US" dirty="0"/>
              <a:t>Abstraction helps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managing complexity</a:t>
            </a:r>
            <a:endParaRPr lang="en-US" dirty="0"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  <a:defRPr/>
            </a:pPr>
            <a:endParaRPr lang="en-US" dirty="0"/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Abstraction</a:t>
            </a:r>
            <a:r>
              <a:rPr lang="en-US" dirty="0"/>
              <a:t> is something we do every day:</a:t>
            </a: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Tx/>
              <a:buChar char="-"/>
              <a:defRPr/>
            </a:pPr>
            <a:r>
              <a:rPr lang="en-US" dirty="0"/>
              <a:t>Looking at an object, we see those things that have meaning to us and ignore all others.</a:t>
            </a: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Tx/>
              <a:buChar char="-"/>
              <a:defRPr/>
            </a:pPr>
            <a:r>
              <a:rPr lang="en-US" dirty="0"/>
              <a:t>Represent a complex reality with a simplified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model</a:t>
            </a:r>
            <a:r>
              <a:rPr lang="en-US" dirty="0"/>
              <a:t>.</a:t>
            </a: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Tx/>
              <a:buChar char="-"/>
              <a:defRPr/>
            </a:pPr>
            <a:r>
              <a:rPr lang="en-US" dirty="0"/>
              <a:t>In a bank application, customers have: 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Tx/>
              <a:buNone/>
              <a:defRPr/>
            </a:pPr>
            <a:r>
              <a:rPr lang="en-US" dirty="0"/>
              <a:t>name, phone and address, but they don’t have :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/>
            </a:pPr>
            <a:r>
              <a:rPr lang="en-US" dirty="0"/>
              <a:t>hair color and favorite drink, which we are </a:t>
            </a:r>
            <a:r>
              <a:rPr lang="en-GB" dirty="0"/>
              <a:t>disregarded from.</a:t>
            </a:r>
            <a:r>
              <a:rPr lang="en-US" dirty="0"/>
              <a:t> </a:t>
            </a:r>
            <a:endParaRPr lang="en-US" dirty="0"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  <a:defRPr/>
            </a:pPr>
            <a:endParaRPr lang="en-US" dirty="0"/>
          </a:p>
          <a:p>
            <a:pPr>
              <a:lnSpc>
                <a:spcPct val="100000"/>
              </a:lnSpc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380999" y="4572000"/>
            <a:ext cx="6096001" cy="1205308"/>
            <a:chOff x="1713308" y="2659062"/>
            <a:chExt cx="8444047" cy="1496216"/>
          </a:xfrm>
        </p:grpSpPr>
        <p:sp>
          <p:nvSpPr>
            <p:cNvPr id="9" name="AutoShape 4"/>
            <p:cNvSpPr>
              <a:spLocks noChangeArrowheads="1"/>
            </p:cNvSpPr>
            <p:nvPr/>
          </p:nvSpPr>
          <p:spPr bwMode="auto">
            <a:xfrm>
              <a:off x="3398482" y="3048000"/>
              <a:ext cx="6758873" cy="1107278"/>
            </a:xfrm>
            <a:prstGeom prst="cloudCallout">
              <a:avLst>
                <a:gd name="adj1" fmla="val -54852"/>
                <a:gd name="adj2" fmla="val -61472"/>
              </a:avLst>
            </a:prstGeom>
            <a:solidFill>
              <a:srgbClr val="B5DBE5">
                <a:alpha val="14902"/>
              </a:srgbClr>
            </a:solidFill>
            <a:ln w="25400" algn="ctr">
              <a:solidFill>
                <a:schemeClr val="accent5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lnSpc>
                  <a:spcPct val="95000"/>
                </a:lnSpc>
                <a:defRPr/>
              </a:pPr>
              <a:r>
                <a:rPr lang="en-US" sz="2800" b="1" noProof="1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</a:rPr>
                <a:t>"</a:t>
              </a:r>
              <a:r>
                <a:rPr lang="en-US" sz="2800" b="1" noProof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</a:rPr>
                <a:t>Relevant" to what?</a:t>
              </a:r>
            </a:p>
          </p:txBody>
        </p:sp>
        <p:pic>
          <p:nvPicPr>
            <p:cNvPr id="10" name="Picture 4" descr="C:\Trash\questionman.png"/>
            <p:cNvPicPr>
              <a:picLocks noChangeAspect="1" noChangeArrowheads="1"/>
            </p:cNvPicPr>
            <p:nvPr/>
          </p:nvPicPr>
          <p:blipFill>
            <a:blip r:embed="rId3" cstate="email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13308" y="2659062"/>
              <a:ext cx="1117310" cy="1496216"/>
            </a:xfrm>
            <a:prstGeom prst="rect">
              <a:avLst/>
            </a:prstGeom>
            <a:noFill/>
          </p:spPr>
        </p:pic>
      </p:grpSp>
      <p:sp>
        <p:nvSpPr>
          <p:cNvPr id="11" name="Footer Placeholder">
            <a:extLst>
              <a:ext uri="{FF2B5EF4-FFF2-40B4-BE49-F238E27FC236}">
                <a16:creationId xmlns:a16="http://schemas.microsoft.com/office/drawing/2014/main" id="{E5D1844E-6933-4BDB-B0BE-0E93026B941F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dirty="0"/>
              <a:t>Created by the </a:t>
            </a:r>
            <a:r>
              <a:rPr lang="en-US" b="1" dirty="0"/>
              <a:t>Software University Foundation</a:t>
            </a:r>
            <a:r>
              <a:rPr lang="en-US" dirty="0"/>
              <a:t> – </a:t>
            </a:r>
            <a:r>
              <a:rPr lang="en-US" u="sng" dirty="0">
                <a:hlinkClick r:id="rId4"/>
              </a:rPr>
              <a:t>https://softuni.foundation</a:t>
            </a:r>
            <a:endParaRPr lang="en-US" dirty="0"/>
          </a:p>
          <a:p>
            <a:r>
              <a:rPr lang="en-US" dirty="0"/>
              <a:t>This work is licensed under the </a:t>
            </a:r>
            <a:r>
              <a:rPr lang="en-US" u="sng" noProof="1">
                <a:hlinkClick r:id="rId5"/>
              </a:rPr>
              <a:t>Creative Commons Attribution-NonCommercial-ShareAlike</a:t>
            </a:r>
            <a:r>
              <a:rPr lang="en-US" noProof="1"/>
              <a:t> </a:t>
            </a:r>
            <a:r>
              <a:rPr lang="en-US" dirty="0"/>
              <a:t>license.</a:t>
            </a:r>
          </a:p>
        </p:txBody>
      </p:sp>
    </p:spTree>
    <p:extLst>
      <p:ext uri="{BB962C8B-B14F-4D97-AF65-F5344CB8AC3E}">
        <p14:creationId xmlns:p14="http://schemas.microsoft.com/office/powerpoint/2010/main" val="21272121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106363"/>
            <a:ext cx="6096000" cy="3429000"/>
          </a:xfrm>
        </p:spPr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3534601"/>
            <a:ext cx="6096000" cy="5213397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Abstraction</a:t>
            </a:r>
            <a:r>
              <a:rPr lang="en-US" dirty="0">
                <a:latin typeface="+mn-lt"/>
                <a:ea typeface="+mn-ea"/>
                <a:cs typeface="+mn-cs"/>
              </a:rPr>
              <a:t> means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ignoring irrelevant features</a:t>
            </a:r>
            <a:r>
              <a:rPr lang="en-US" dirty="0">
                <a:latin typeface="+mn-lt"/>
                <a:ea typeface="+mn-ea"/>
                <a:cs typeface="+mn-cs"/>
              </a:rPr>
              <a:t>, properties, or functions and emphasizing the relevant ones,</a:t>
            </a:r>
            <a:r>
              <a:rPr lang="en-US" dirty="0">
                <a:solidFill>
                  <a:srgbClr val="EBFFD2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dirty="0">
                <a:latin typeface="+mn-lt"/>
                <a:ea typeface="+mn-ea"/>
                <a:cs typeface="+mn-cs"/>
              </a:rPr>
              <a:t>relevant to the project we develop.</a:t>
            </a:r>
          </a:p>
          <a:p>
            <a:pPr>
              <a:defRPr/>
            </a:pPr>
            <a:r>
              <a:rPr lang="en-US" dirty="0"/>
              <a:t>Abstraction helps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managing complexity</a:t>
            </a:r>
            <a:endParaRPr lang="en-US" dirty="0"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  <a:defRPr/>
            </a:pPr>
            <a:endParaRPr lang="en-US" dirty="0"/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Abstraction</a:t>
            </a:r>
            <a:r>
              <a:rPr lang="en-US" dirty="0"/>
              <a:t> is something we do every day:</a:t>
            </a: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Tx/>
              <a:buChar char="-"/>
              <a:defRPr/>
            </a:pPr>
            <a:r>
              <a:rPr lang="en-US" dirty="0"/>
              <a:t>Looking at an object, we see those things that have meaning to us and ignore all others.</a:t>
            </a: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Tx/>
              <a:buChar char="-"/>
              <a:defRPr/>
            </a:pPr>
            <a:r>
              <a:rPr lang="en-US" dirty="0"/>
              <a:t>Represent a complex reality with a simplified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model</a:t>
            </a:r>
            <a:r>
              <a:rPr lang="en-US" dirty="0"/>
              <a:t>.</a:t>
            </a: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Tx/>
              <a:buChar char="-"/>
              <a:defRPr/>
            </a:pPr>
            <a:r>
              <a:rPr lang="en-US" dirty="0"/>
              <a:t>In a bank application, customers have: 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Tx/>
              <a:buNone/>
              <a:defRPr/>
            </a:pPr>
            <a:r>
              <a:rPr lang="en-US" dirty="0"/>
              <a:t>name, phone and address, but they don’t have :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/>
            </a:pPr>
            <a:r>
              <a:rPr lang="en-US" dirty="0"/>
              <a:t>hair color and favorite drink, which we are </a:t>
            </a:r>
            <a:r>
              <a:rPr lang="en-GB" dirty="0"/>
              <a:t>disregarded from.</a:t>
            </a:r>
            <a:r>
              <a:rPr lang="en-US" dirty="0"/>
              <a:t> </a:t>
            </a:r>
            <a:endParaRPr lang="en-US" dirty="0"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  <a:defRPr/>
            </a:pPr>
            <a:endParaRPr lang="en-US" dirty="0"/>
          </a:p>
          <a:p>
            <a:pPr>
              <a:lnSpc>
                <a:spcPct val="100000"/>
              </a:lnSpc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380999" y="4572000"/>
            <a:ext cx="6096001" cy="1205308"/>
            <a:chOff x="1713308" y="2659062"/>
            <a:chExt cx="8444047" cy="1496216"/>
          </a:xfrm>
        </p:grpSpPr>
        <p:sp>
          <p:nvSpPr>
            <p:cNvPr id="9" name="AutoShape 4"/>
            <p:cNvSpPr>
              <a:spLocks noChangeArrowheads="1"/>
            </p:cNvSpPr>
            <p:nvPr/>
          </p:nvSpPr>
          <p:spPr bwMode="auto">
            <a:xfrm>
              <a:off x="3398482" y="3048000"/>
              <a:ext cx="6758873" cy="1107278"/>
            </a:xfrm>
            <a:prstGeom prst="cloudCallout">
              <a:avLst>
                <a:gd name="adj1" fmla="val -54852"/>
                <a:gd name="adj2" fmla="val -61472"/>
              </a:avLst>
            </a:prstGeom>
            <a:solidFill>
              <a:srgbClr val="B5DBE5">
                <a:alpha val="14902"/>
              </a:srgbClr>
            </a:solidFill>
            <a:ln w="25400" algn="ctr">
              <a:solidFill>
                <a:schemeClr val="accent5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lnSpc>
                  <a:spcPct val="95000"/>
                </a:lnSpc>
                <a:defRPr/>
              </a:pPr>
              <a:r>
                <a:rPr lang="en-US" sz="2800" b="1" noProof="1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</a:rPr>
                <a:t>"</a:t>
              </a:r>
              <a:r>
                <a:rPr lang="en-US" sz="2800" b="1" noProof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</a:rPr>
                <a:t>Relevant" to what?</a:t>
              </a:r>
            </a:p>
          </p:txBody>
        </p:sp>
        <p:pic>
          <p:nvPicPr>
            <p:cNvPr id="10" name="Picture 4" descr="C:\Trash\questionman.png"/>
            <p:cNvPicPr>
              <a:picLocks noChangeAspect="1" noChangeArrowheads="1"/>
            </p:cNvPicPr>
            <p:nvPr/>
          </p:nvPicPr>
          <p:blipFill>
            <a:blip r:embed="rId3" cstate="email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13308" y="2659062"/>
              <a:ext cx="1117310" cy="1496216"/>
            </a:xfrm>
            <a:prstGeom prst="rect">
              <a:avLst/>
            </a:prstGeom>
            <a:noFill/>
          </p:spPr>
        </p:pic>
      </p:grpSp>
      <p:sp>
        <p:nvSpPr>
          <p:cNvPr id="11" name="Footer Placeholder">
            <a:extLst>
              <a:ext uri="{FF2B5EF4-FFF2-40B4-BE49-F238E27FC236}">
                <a16:creationId xmlns:a16="http://schemas.microsoft.com/office/drawing/2014/main" id="{86EB8B6B-759C-4AB6-918E-BF0AEB111D9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dirty="0"/>
              <a:t>Created by the </a:t>
            </a:r>
            <a:r>
              <a:rPr lang="en-US" b="1" dirty="0"/>
              <a:t>Software University Foundation</a:t>
            </a:r>
            <a:r>
              <a:rPr lang="en-US" dirty="0"/>
              <a:t> – </a:t>
            </a:r>
            <a:r>
              <a:rPr lang="en-US" u="sng" dirty="0">
                <a:hlinkClick r:id="rId4"/>
              </a:rPr>
              <a:t>https://softuni.foundation</a:t>
            </a:r>
            <a:endParaRPr lang="en-US" dirty="0"/>
          </a:p>
          <a:p>
            <a:r>
              <a:rPr lang="en-US" dirty="0"/>
              <a:t>This work is licensed under the </a:t>
            </a:r>
            <a:r>
              <a:rPr lang="en-US" u="sng" noProof="1">
                <a:hlinkClick r:id="rId5"/>
              </a:rPr>
              <a:t>Creative Commons Attribution-NonCommercial-ShareAlike</a:t>
            </a:r>
            <a:r>
              <a:rPr lang="en-US" noProof="1"/>
              <a:t> </a:t>
            </a:r>
            <a:r>
              <a:rPr lang="en-US" dirty="0"/>
              <a:t>license.</a:t>
            </a:r>
          </a:p>
        </p:txBody>
      </p:sp>
    </p:spTree>
    <p:extLst>
      <p:ext uri="{BB962C8B-B14F-4D97-AF65-F5344CB8AC3E}">
        <p14:creationId xmlns:p14="http://schemas.microsoft.com/office/powerpoint/2010/main" val="41182539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There</a:t>
            </a:r>
            <a:r>
              <a:rPr lang="en-GB" baseline="0" dirty="0"/>
              <a:t> are two ways to achieve abstraction </a:t>
            </a:r>
          </a:p>
          <a:p>
            <a:r>
              <a:rPr lang="en-GB" baseline="0" dirty="0"/>
              <a:t>- Using Abstract Classes</a:t>
            </a:r>
          </a:p>
          <a:p>
            <a:r>
              <a:rPr lang="en-GB" baseline="0" dirty="0"/>
              <a:t>- Using Interfaces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166D3CE0-7ECF-4B89-84F0-CA261FE8C8F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dirty="0"/>
              <a:t>Created by the </a:t>
            </a:r>
            <a:r>
              <a:rPr lang="en-US" b="1" dirty="0"/>
              <a:t>Software University Foundation</a:t>
            </a:r>
            <a:r>
              <a:rPr lang="en-US" dirty="0"/>
              <a:t> – </a:t>
            </a:r>
            <a:r>
              <a:rPr lang="en-US" u="sng" dirty="0">
                <a:hlinkClick r:id="rId3"/>
              </a:rPr>
              <a:t>https://softuni.foundation</a:t>
            </a:r>
            <a:endParaRPr lang="en-US" dirty="0"/>
          </a:p>
          <a:p>
            <a:r>
              <a:rPr lang="en-US" dirty="0"/>
              <a:t>This work is licensed under the </a:t>
            </a:r>
            <a:r>
              <a:rPr lang="en-US" u="sng" noProof="1">
                <a:hlinkClick r:id="rId4"/>
              </a:rPr>
              <a:t>Creative Commons Attribution-NonCommercial-ShareAlike</a:t>
            </a:r>
            <a:r>
              <a:rPr lang="en-US" noProof="1"/>
              <a:t> </a:t>
            </a:r>
            <a:r>
              <a:rPr lang="en-US" dirty="0"/>
              <a:t>license.</a:t>
            </a:r>
          </a:p>
        </p:txBody>
      </p:sp>
    </p:spTree>
    <p:extLst>
      <p:ext uri="{BB962C8B-B14F-4D97-AF65-F5344CB8AC3E}">
        <p14:creationId xmlns:p14="http://schemas.microsoft.com/office/powerpoint/2010/main" val="22787612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There</a:t>
            </a:r>
            <a:r>
              <a:rPr lang="en-GB" baseline="0" dirty="0"/>
              <a:t> are two ways to achieve abstraction </a:t>
            </a:r>
          </a:p>
          <a:p>
            <a:r>
              <a:rPr lang="en-GB" baseline="0" dirty="0"/>
              <a:t>- Using Abstract Classes</a:t>
            </a:r>
          </a:p>
          <a:p>
            <a:r>
              <a:rPr lang="en-GB" baseline="0" dirty="0"/>
              <a:t>- Using Interfaces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9ABC6502-0EA8-4CE0-B62C-58F45742AD9F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dirty="0"/>
              <a:t>Created by the </a:t>
            </a:r>
            <a:r>
              <a:rPr lang="en-US" b="1" dirty="0"/>
              <a:t>Software University Foundation</a:t>
            </a:r>
            <a:r>
              <a:rPr lang="en-US" dirty="0"/>
              <a:t> – </a:t>
            </a:r>
            <a:r>
              <a:rPr lang="en-US" u="sng" dirty="0">
                <a:hlinkClick r:id="rId3"/>
              </a:rPr>
              <a:t>https://softuni.foundation</a:t>
            </a:r>
            <a:endParaRPr lang="en-US" dirty="0"/>
          </a:p>
          <a:p>
            <a:r>
              <a:rPr lang="en-US" dirty="0"/>
              <a:t>This work is licensed under the </a:t>
            </a:r>
            <a:r>
              <a:rPr lang="en-US" u="sng" noProof="1">
                <a:hlinkClick r:id="rId4"/>
              </a:rPr>
              <a:t>Creative Commons Attribution-NonCommercial-ShareAlike</a:t>
            </a:r>
            <a:r>
              <a:rPr lang="en-US" noProof="1"/>
              <a:t> </a:t>
            </a:r>
            <a:r>
              <a:rPr lang="en-US" dirty="0"/>
              <a:t>license.</a:t>
            </a:r>
          </a:p>
        </p:txBody>
      </p:sp>
    </p:spTree>
    <p:extLst>
      <p:ext uri="{BB962C8B-B14F-4D97-AF65-F5344CB8AC3E}">
        <p14:creationId xmlns:p14="http://schemas.microsoft.com/office/powerpoint/2010/main" val="25942881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There</a:t>
            </a:r>
            <a:r>
              <a:rPr lang="en-GB" baseline="0" dirty="0"/>
              <a:t> are two ways to achieve abstraction </a:t>
            </a:r>
          </a:p>
          <a:p>
            <a:r>
              <a:rPr lang="en-GB" baseline="0" dirty="0"/>
              <a:t>- Using Abstract Classes</a:t>
            </a:r>
          </a:p>
          <a:p>
            <a:r>
              <a:rPr lang="en-GB" baseline="0" dirty="0"/>
              <a:t>- Using Interfaces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A071E583-DE5A-453E-B120-B07864685BE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dirty="0"/>
              <a:t>Created by the </a:t>
            </a:r>
            <a:r>
              <a:rPr lang="en-US" b="1" dirty="0"/>
              <a:t>Software University Foundation</a:t>
            </a:r>
            <a:r>
              <a:rPr lang="en-US" dirty="0"/>
              <a:t> – </a:t>
            </a:r>
            <a:r>
              <a:rPr lang="en-US" u="sng" dirty="0">
                <a:hlinkClick r:id="rId3"/>
              </a:rPr>
              <a:t>https://softuni.foundation</a:t>
            </a:r>
            <a:endParaRPr lang="en-US" dirty="0"/>
          </a:p>
          <a:p>
            <a:r>
              <a:rPr lang="en-US" dirty="0"/>
              <a:t>This work is licensed under the </a:t>
            </a:r>
            <a:r>
              <a:rPr lang="en-US" u="sng" noProof="1">
                <a:hlinkClick r:id="rId4"/>
              </a:rPr>
              <a:t>Creative Commons Attribution-NonCommercial-ShareAlike</a:t>
            </a:r>
            <a:r>
              <a:rPr lang="en-US" noProof="1"/>
              <a:t> </a:t>
            </a:r>
            <a:r>
              <a:rPr lang="en-US" dirty="0"/>
              <a:t>license.</a:t>
            </a:r>
          </a:p>
        </p:txBody>
      </p:sp>
    </p:spTree>
    <p:extLst>
      <p:ext uri="{BB962C8B-B14F-4D97-AF65-F5344CB8AC3E}">
        <p14:creationId xmlns:p14="http://schemas.microsoft.com/office/powerpoint/2010/main" val="29704957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t>9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242B8956-BCD6-4C0F-86E2-7ABE324C888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dirty="0"/>
              <a:t>Created by the </a:t>
            </a:r>
            <a:r>
              <a:rPr lang="en-US" b="1" dirty="0"/>
              <a:t>Software University Foundation</a:t>
            </a:r>
            <a:r>
              <a:rPr lang="en-US" dirty="0"/>
              <a:t> – </a:t>
            </a:r>
            <a:r>
              <a:rPr lang="en-US" u="sng" dirty="0">
                <a:hlinkClick r:id="rId3"/>
              </a:rPr>
              <a:t>https://softuni.foundation</a:t>
            </a:r>
            <a:endParaRPr lang="en-US" dirty="0"/>
          </a:p>
          <a:p>
            <a:r>
              <a:rPr lang="en-US" dirty="0"/>
              <a:t>This work is licensed under the </a:t>
            </a:r>
            <a:r>
              <a:rPr lang="en-US" u="sng" noProof="1">
                <a:hlinkClick r:id="rId4"/>
              </a:rPr>
              <a:t>Creative Commons Attribution-NonCommercial-ShareAlike</a:t>
            </a:r>
            <a:r>
              <a:rPr lang="en-US" noProof="1"/>
              <a:t> </a:t>
            </a:r>
            <a:r>
              <a:rPr lang="en-US" dirty="0"/>
              <a:t>license.</a:t>
            </a:r>
          </a:p>
        </p:txBody>
      </p:sp>
    </p:spTree>
    <p:extLst>
      <p:ext uri="{BB962C8B-B14F-4D97-AF65-F5344CB8AC3E}">
        <p14:creationId xmlns:p14="http://schemas.microsoft.com/office/powerpoint/2010/main" val="42324330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acebook.com/SoftwareUniversity" TargetMode="External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judge.softuni.bg/" TargetMode="External"/><Relationship Id="rId12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forum.softuni.bg/" TargetMode="External"/><Relationship Id="rId11" Type="http://schemas.openxmlformats.org/officeDocument/2006/relationships/hyperlink" Target="http://www.introprogramming.info/" TargetMode="External"/><Relationship Id="rId5" Type="http://schemas.openxmlformats.org/officeDocument/2006/relationships/hyperlink" Target="http://www.nakov.com/" TargetMode="External"/><Relationship Id="rId10" Type="http://schemas.openxmlformats.org/officeDocument/2006/relationships/hyperlink" Target="http://www.youtube.com/SoftwareUniversity" TargetMode="External"/><Relationship Id="rId4" Type="http://schemas.openxmlformats.org/officeDocument/2006/relationships/hyperlink" Target="http://softuni.org/" TargetMode="External"/><Relationship Id="rId9" Type="http://schemas.openxmlformats.org/officeDocument/2006/relationships/hyperlink" Target="https://twitter.com/softunibg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Company Web Site Placeholder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  <p:sp>
        <p:nvSpPr>
          <p:cNvPr id="34" name="Company Name Placeholder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3" name="Author Web Site Placeholder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24988"/>
            <a:ext cx="3187613" cy="369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2" name="Author Position Placeholder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68556"/>
            <a:ext cx="3187614" cy="375194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25" name="Author Name Placeholder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76826"/>
            <a:ext cx="3187613" cy="49964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Slide Picture Placeholder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" name="Presentation Subtitle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1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7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3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5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1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" name="Presentation Title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858494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Slide Content Placeholder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Slide Title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11804822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799583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Subtitle"/>
          <p:cNvSpPr>
            <a:spLocks noGrp="1"/>
          </p:cNvSpPr>
          <p:nvPr>
            <p:ph type="body" idx="1" hasCustomPrompt="1"/>
          </p:nvPr>
        </p:nvSpPr>
        <p:spPr>
          <a:xfrm>
            <a:off x="912812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165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765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365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5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565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6165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sp>
        <p:nvSpPr>
          <p:cNvPr id="2" name="Slide Title"/>
          <p:cNvSpPr>
            <a:spLocks noGrp="1"/>
          </p:cNvSpPr>
          <p:nvPr>
            <p:ph type="title" hasCustomPrompt="1"/>
          </p:nvPr>
        </p:nvSpPr>
        <p:spPr>
          <a:xfrm>
            <a:off x="912812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157405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819784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11823173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3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4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5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6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7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8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9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0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1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bg-BG" sz="6600" b="1" dirty="0">
                <a:solidFill>
                  <a:srgbClr val="F3BE60"/>
                </a:solidFill>
              </a:rPr>
              <a:t>Въпроси</a:t>
            </a:r>
            <a:r>
              <a:rPr lang="en-US" sz="6600" b="1" dirty="0">
                <a:solidFill>
                  <a:srgbClr val="F3BE60"/>
                </a:solidFill>
              </a:rPr>
              <a:t>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9AAFB65-F193-4484-85C5-7FFA43021634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67714">
            <a:off x="504277" y="2018007"/>
            <a:ext cx="2849278" cy="3305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6078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218565"/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 defTabSz="1218565"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Slide Text Placeholder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2" name="Slide Title Placeholder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8163443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</p:sldLayoutIdLst>
  <p:hf hdr="0" ftr="0" dt="0"/>
  <p:txStyles>
    <p:titleStyle>
      <a:lvl1pPr algn="l" defTabSz="1218565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800" indent="-304800" algn="l" defTabSz="1218565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indent="-231775" algn="l" defTabSz="1218565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31775" algn="l" defTabSz="1218565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9200" indent="-231775" algn="l" defTabSz="1218565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4000" indent="-231775" algn="l" defTabSz="1218565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165" indent="-231775" algn="l" defTabSz="1218565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2965" indent="-231775" algn="l" defTabSz="1218565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765" indent="-231775" algn="l" defTabSz="1218565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565" indent="-231775" algn="l" defTabSz="1218565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165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765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365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5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565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165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7" Type="http://schemas.openxmlformats.org/officeDocument/2006/relationships/hyperlink" Target="https://it-kariera.mon.bg/e-learnin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hyperlink" Target="http://creativecommons.org/licenses/by-nc-sa/4.0/" TargetMode="Externa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hyperlink" Target="https://creativecommons.org/licenses/by-nc-sa/4.0" TargetMode="External"/><Relationship Id="rId7" Type="http://schemas.openxmlformats.org/officeDocument/2006/relationships/hyperlink" Target="https://mon.bg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hyperlink" Target="https://softuni.foundation/" TargetMode="External"/><Relationship Id="rId10" Type="http://schemas.openxmlformats.org/officeDocument/2006/relationships/image" Target="../media/image18.jpeg"/><Relationship Id="rId4" Type="http://schemas.openxmlformats.org/officeDocument/2006/relationships/image" Target="../media/image15.png"/><Relationship Id="rId9" Type="http://schemas.openxmlformats.org/officeDocument/2006/relationships/hyperlink" Target="https://it-kariera.mon.bg/e-learning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it-kariera.mon.bg/e-learning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4"/>
          <p:cNvSpPr txBox="1">
            <a:spLocks/>
          </p:cNvSpPr>
          <p:nvPr/>
        </p:nvSpPr>
        <p:spPr>
          <a:xfrm>
            <a:off x="3351212" y="762000"/>
            <a:ext cx="8215099" cy="1171552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r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F6D18E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bg-BG" dirty="0"/>
              <a:t>Абстракция</a:t>
            </a:r>
            <a:endParaRPr lang="en-US" dirty="0"/>
          </a:p>
        </p:txBody>
      </p:sp>
      <p:sp>
        <p:nvSpPr>
          <p:cNvPr id="22" name="Subtitle 5"/>
          <p:cNvSpPr txBox="1">
            <a:spLocks/>
          </p:cNvSpPr>
          <p:nvPr/>
        </p:nvSpPr>
        <p:spPr>
          <a:xfrm>
            <a:off x="3503612" y="1915602"/>
            <a:ext cx="8062699" cy="133505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r" defTabSz="1218987" rtl="0" eaLnBrk="1" latinLnBrk="0" hangingPunct="1">
              <a:lnSpc>
                <a:spcPct val="105000"/>
              </a:lnSpc>
              <a:spcBef>
                <a:spcPts val="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sz="4000" b="0" kern="1200" cap="none" spc="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09493" indent="0" algn="ctr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None/>
              <a:defRPr sz="32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18987" indent="0" algn="ctr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None/>
              <a:defRPr sz="30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28480" indent="0" algn="ctr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None/>
              <a:defRPr sz="28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437972" indent="0" algn="ctr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None/>
              <a:defRPr sz="26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3047466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656960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4266453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4875947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7558" y="3735977"/>
            <a:ext cx="4652811" cy="2543175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A0ADD6E4-664D-4B27-BE61-5A56E60D9702}"/>
              </a:ext>
            </a:extLst>
          </p:cNvPr>
          <p:cNvGrpSpPr/>
          <p:nvPr/>
        </p:nvGrpSpPr>
        <p:grpSpPr>
          <a:xfrm>
            <a:off x="745783" y="3624633"/>
            <a:ext cx="5399660" cy="2524722"/>
            <a:chOff x="745783" y="3624633"/>
            <a:chExt cx="5399660" cy="2524722"/>
          </a:xfrm>
        </p:grpSpPr>
        <p:pic>
          <p:nvPicPr>
            <p:cNvPr id="24" name="Picture 23" descr="http://softuni.bg">
              <a:extLst>
                <a:ext uri="{FF2B5EF4-FFF2-40B4-BE49-F238E27FC236}">
                  <a16:creationId xmlns:a16="http://schemas.microsoft.com/office/drawing/2014/main" id="{09FAB067-40A6-4A38-93D1-07FB4AB7C79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960812" y="3624633"/>
              <a:ext cx="1828798" cy="2006988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F5A4366-F5D6-4393-BD7A-141ED3660C17}"/>
                </a:ext>
              </a:extLst>
            </p:cNvPr>
            <p:cNvSpPr txBox="1"/>
            <p:nvPr/>
          </p:nvSpPr>
          <p:spPr>
            <a:xfrm rot="576164">
              <a:off x="5433389" y="3706052"/>
              <a:ext cx="712054" cy="3562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85000"/>
                </a:lnSpc>
              </a:pPr>
              <a:r>
                <a:rPr lang="bg-BG" sz="2000" b="1" spc="50" dirty="0">
                  <a:ln w="9525" cmpd="sng">
                    <a:solidFill>
                      <a:srgbClr val="FFA72A"/>
                    </a:solidFill>
                    <a:prstDash val="solid"/>
                  </a:ln>
                  <a:solidFill>
                    <a:srgbClr val="FFF0D9"/>
                  </a:solidFill>
                  <a:effectLst>
                    <a:glow rad="38100">
                      <a:srgbClr val="F0A22E">
                        <a:alpha val="40000"/>
                      </a:srgbClr>
                    </a:glow>
                  </a:effectLst>
                </a:rPr>
                <a:t>ООП</a:t>
              </a:r>
              <a:endParaRPr lang="en-US" sz="2000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rgbClr val="F0A22E">
                      <a:alpha val="40000"/>
                    </a:srgbClr>
                  </a:glow>
                </a:effectLst>
              </a:endParaRPr>
            </a:p>
          </p:txBody>
        </p:sp>
        <p:pic>
          <p:nvPicPr>
            <p:cNvPr id="26" name="Picture 4" title="CC-BY-NC-SA License">
              <a:hlinkClick r:id="rId5" tooltip="This work is licensed under the &quot;Creative Commons Attribution-NonCommercial-ShareAlike 4.0 International&quot; license"/>
              <a:extLst>
                <a:ext uri="{FF2B5EF4-FFF2-40B4-BE49-F238E27FC236}">
                  <a16:creationId xmlns:a16="http://schemas.microsoft.com/office/drawing/2014/main" id="{56E2204D-C57C-439A-9210-E0B131EC6C0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745783" y="4076772"/>
              <a:ext cx="2175525" cy="761165"/>
            </a:xfrm>
            <a:prstGeom prst="roundRect">
              <a:avLst>
                <a:gd name="adj" fmla="val 3940"/>
              </a:avLst>
            </a:prstGeom>
            <a:solidFill>
              <a:srgbClr val="231F20">
                <a:alpha val="50000"/>
              </a:srgbClr>
            </a:solidFill>
            <a:ln>
              <a:solidFill>
                <a:schemeClr val="accent1">
                  <a:lumMod val="75000"/>
                  <a:alpha val="50000"/>
                </a:schemeClr>
              </a:solidFill>
            </a:ln>
          </p:spPr>
        </p:pic>
        <p:sp>
          <p:nvSpPr>
            <p:cNvPr id="27" name="Text Placeholder 7">
              <a:extLst>
                <a:ext uri="{FF2B5EF4-FFF2-40B4-BE49-F238E27FC236}">
                  <a16:creationId xmlns:a16="http://schemas.microsoft.com/office/drawing/2014/main" id="{DEC0E384-8CE2-4278-814B-20BBC04E2118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760413" y="4998598"/>
              <a:ext cx="3187614" cy="444343"/>
            </a:xfrm>
            <a:prstGeom prst="rect">
              <a:avLst/>
            </a:prstGeom>
            <a:noFill/>
            <a:effectLst/>
          </p:spPr>
          <p:txBody>
            <a:bodyPr vert="horz" wrap="square" lIns="36000" tIns="36000" rIns="36000" bIns="36000" rtlCol="0" anchor="ctr" anchorCtr="0">
              <a:spAutoFit/>
            </a:bodyPr>
            <a:lstStyle>
              <a:lvl1pPr marL="0" indent="0" algn="l" defTabSz="1218987" rtl="0" eaLnBrk="1" fontAlgn="base" latinLnBrk="0" hangingPunct="1">
                <a:lnSpc>
                  <a:spcPct val="10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2B254"/>
                </a:buClr>
                <a:buSzPct val="100000"/>
                <a:buFont typeface="Wingdings" panose="05000000000000000000" pitchFamily="2" charset="2"/>
                <a:buNone/>
                <a:defRPr lang="en-US" sz="2300" b="1" kern="1200" dirty="0" smtClean="0">
                  <a:solidFill>
                    <a:srgbClr val="F4B36C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609493" indent="-231606" algn="l" defTabSz="1218987" rtl="0" eaLnBrk="1" latinLnBrk="0" hangingPunct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§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240" indent="-231606" algn="l" defTabSz="1218987" rtl="0" eaLnBrk="1" latinLnBrk="0" hangingPunct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F9A1D"/>
                </a:buClr>
                <a:buSzPct val="80000"/>
                <a:buFont typeface="Wingdings" panose="05000000000000000000" pitchFamily="2" charset="2"/>
                <a:buChar char="§"/>
                <a:defRPr sz="30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218987" indent="-231606" algn="l" defTabSz="1218987" rtl="0" eaLnBrk="1" latinLnBrk="0" hangingPunct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D9411"/>
                </a:buClr>
                <a:buSzPct val="80000"/>
                <a:buFont typeface="Wingdings" panose="05000000000000000000" pitchFamily="2" charset="2"/>
                <a:buChar char="§"/>
                <a:defRPr sz="2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23733" indent="-231606" algn="l" defTabSz="1218987" rtl="0" eaLnBrk="1" latinLnBrk="0" hangingPunct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28D10"/>
                </a:buClr>
                <a:buSzPct val="80000"/>
                <a:buFont typeface="Wingdings" panose="05000000000000000000" pitchFamily="2" charset="2"/>
                <a:buChar char="§"/>
                <a:defRPr sz="26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828480" indent="-231606" algn="l" defTabSz="1218987" rtl="0" eaLnBrk="1" latinLnBrk="0" hangingPunct="1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33227" indent="-231606" algn="l" defTabSz="1218987" rtl="0" eaLnBrk="1" latinLnBrk="0" hangingPunct="1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37972" indent="-231606" algn="l" defTabSz="1218987" rtl="0" eaLnBrk="1" latinLnBrk="0" hangingPunct="1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2720" indent="-231606" algn="l" defTabSz="1218987" rtl="0" eaLnBrk="1" latinLnBrk="0" hangingPunct="1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bg-BG" noProof="1"/>
                <a:t>Учителски</a:t>
              </a:r>
              <a:r>
                <a:rPr lang="bg-BG"/>
                <a:t> екип</a:t>
              </a:r>
            </a:p>
          </p:txBody>
        </p:sp>
        <p:sp>
          <p:nvSpPr>
            <p:cNvPr id="28" name="Text Placeholder 10">
              <a:extLst>
                <a:ext uri="{FF2B5EF4-FFF2-40B4-BE49-F238E27FC236}">
                  <a16:creationId xmlns:a16="http://schemas.microsoft.com/office/drawing/2014/main" id="{6B9D00F6-6C28-4C4E-8777-DB21EB7CFB3A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760412" y="5403725"/>
              <a:ext cx="3187613" cy="382788"/>
            </a:xfrm>
            <a:prstGeom prst="rect">
              <a:avLst/>
            </a:prstGeom>
            <a:noFill/>
            <a:effectLst/>
          </p:spPr>
          <p:txBody>
            <a:bodyPr vert="horz" wrap="square" lIns="36000" tIns="36000" rIns="36000" bIns="36000" rtlCol="0" anchor="ctr" anchorCtr="0">
              <a:spAutoFit/>
            </a:bodyPr>
            <a:lstStyle>
              <a:lvl1pPr marL="0" indent="0" algn="l" defTabSz="1218987" rtl="0" eaLnBrk="1" fontAlgn="base" latinLnBrk="0" hangingPunct="1">
                <a:lnSpc>
                  <a:spcPct val="10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2B254"/>
                </a:buClr>
                <a:buSzPct val="100000"/>
                <a:buFont typeface="Wingdings" panose="05000000000000000000" pitchFamily="2" charset="2"/>
                <a:buNone/>
                <a:defRPr lang="en-US" sz="2000" b="1" kern="1200" dirty="0" smtClean="0">
                  <a:solidFill>
                    <a:schemeClr val="accent1">
                      <a:lumMod val="40000"/>
                      <a:lumOff val="60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609493" indent="-231606" algn="l" defTabSz="1218987" rtl="0" eaLnBrk="1" latinLnBrk="0" hangingPunct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§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240" indent="-231606" algn="l" defTabSz="1218987" rtl="0" eaLnBrk="1" latinLnBrk="0" hangingPunct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F9A1D"/>
                </a:buClr>
                <a:buSzPct val="80000"/>
                <a:buFont typeface="Wingdings" panose="05000000000000000000" pitchFamily="2" charset="2"/>
                <a:buChar char="§"/>
                <a:defRPr sz="30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218987" indent="-231606" algn="l" defTabSz="1218987" rtl="0" eaLnBrk="1" latinLnBrk="0" hangingPunct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D9411"/>
                </a:buClr>
                <a:buSzPct val="80000"/>
                <a:buFont typeface="Wingdings" panose="05000000000000000000" pitchFamily="2" charset="2"/>
                <a:buChar char="§"/>
                <a:defRPr sz="2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23733" indent="-231606" algn="l" defTabSz="1218987" rtl="0" eaLnBrk="1" latinLnBrk="0" hangingPunct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28D10"/>
                </a:buClr>
                <a:buSzPct val="80000"/>
                <a:buFont typeface="Wingdings" panose="05000000000000000000" pitchFamily="2" charset="2"/>
                <a:buChar char="§"/>
                <a:defRPr sz="26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828480" indent="-231606" algn="l" defTabSz="1218987" rtl="0" eaLnBrk="1" latinLnBrk="0" hangingPunct="1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33227" indent="-231606" algn="l" defTabSz="1218987" rtl="0" eaLnBrk="1" latinLnBrk="0" hangingPunct="1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37972" indent="-231606" algn="l" defTabSz="1218987" rtl="0" eaLnBrk="1" latinLnBrk="0" hangingPunct="1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2720" indent="-231606" algn="l" defTabSz="1218987" rtl="0" eaLnBrk="1" latinLnBrk="0" hangingPunct="1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bg-BG"/>
                <a:t>Обучение за ИТ кариера</a:t>
              </a:r>
            </a:p>
          </p:txBody>
        </p:sp>
        <p:sp>
          <p:nvSpPr>
            <p:cNvPr id="29" name="Text Placeholder 11">
              <a:extLst>
                <a:ext uri="{FF2B5EF4-FFF2-40B4-BE49-F238E27FC236}">
                  <a16:creationId xmlns:a16="http://schemas.microsoft.com/office/drawing/2014/main" id="{F4228145-6F82-4534-95DE-2617A32E17BF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760412" y="5690893"/>
              <a:ext cx="3810000" cy="458462"/>
            </a:xfrm>
            <a:prstGeom prst="rect">
              <a:avLst/>
            </a:prstGeom>
            <a:noFill/>
            <a:effectLst/>
          </p:spPr>
          <p:txBody>
            <a:bodyPr vert="horz" wrap="square" lIns="36000" tIns="36000" rIns="36000" bIns="36000" rtlCol="0" anchor="ctr" anchorCtr="0">
              <a:spAutoFit/>
            </a:bodyPr>
            <a:lstStyle>
              <a:lvl1pPr marL="0" indent="0" algn="l" defTabSz="1218987" rtl="0" eaLnBrk="1" fontAlgn="base" latinLnBrk="0" hangingPunct="1">
                <a:lnSpc>
                  <a:spcPct val="10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2B254"/>
                </a:buClr>
                <a:buSzPct val="100000"/>
                <a:buFont typeface="Wingdings" panose="05000000000000000000" pitchFamily="2" charset="2"/>
                <a:buNone/>
                <a:defRPr lang="en-US" sz="1800" b="1" kern="1200" dirty="0" smtClean="0">
                  <a:solidFill>
                    <a:srgbClr val="F27A44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609493" indent="-231606" algn="l" defTabSz="1218987" rtl="0" eaLnBrk="1" latinLnBrk="0" hangingPunct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§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240" indent="-231606" algn="l" defTabSz="1218987" rtl="0" eaLnBrk="1" latinLnBrk="0" hangingPunct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F9A1D"/>
                </a:buClr>
                <a:buSzPct val="80000"/>
                <a:buFont typeface="Wingdings" panose="05000000000000000000" pitchFamily="2" charset="2"/>
                <a:buChar char="§"/>
                <a:defRPr sz="30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218987" indent="-231606" algn="l" defTabSz="1218987" rtl="0" eaLnBrk="1" latinLnBrk="0" hangingPunct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D9411"/>
                </a:buClr>
                <a:buSzPct val="80000"/>
                <a:buFont typeface="Wingdings" panose="05000000000000000000" pitchFamily="2" charset="2"/>
                <a:buChar char="§"/>
                <a:defRPr sz="2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23733" indent="-231606" algn="l" defTabSz="1218987" rtl="0" eaLnBrk="1" latinLnBrk="0" hangingPunct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28D10"/>
                </a:buClr>
                <a:buSzPct val="80000"/>
                <a:buFont typeface="Wingdings" panose="05000000000000000000" pitchFamily="2" charset="2"/>
                <a:buChar char="§"/>
                <a:defRPr sz="26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828480" indent="-231606" algn="l" defTabSz="1218987" rtl="0" eaLnBrk="1" latinLnBrk="0" hangingPunct="1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33227" indent="-231606" algn="l" defTabSz="1218987" rtl="0" eaLnBrk="1" latinLnBrk="0" hangingPunct="1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37972" indent="-231606" algn="l" defTabSz="1218987" rtl="0" eaLnBrk="1" latinLnBrk="0" hangingPunct="1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2720" indent="-231606" algn="l" defTabSz="1218987" rtl="0" eaLnBrk="1" latinLnBrk="0" hangingPunct="1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>
                  <a:hlinkClick r:id="rId7"/>
                </a:rPr>
                <a:t>https://it-kariera.mon.bg/e-learning/</a:t>
              </a:r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6355088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Content"/>
          <p:cNvSpPr>
            <a:spLocks noGrp="1"/>
          </p:cNvSpPr>
          <p:nvPr>
            <p:ph idx="1"/>
          </p:nvPr>
        </p:nvSpPr>
        <p:spPr>
          <a:xfrm>
            <a:off x="146037" y="1066799"/>
            <a:ext cx="11891975" cy="5654677"/>
          </a:xfrm>
        </p:spPr>
        <p:txBody>
          <a:bodyPr>
            <a:normAutofit/>
          </a:bodyPr>
          <a:lstStyle/>
          <a:p>
            <a:r>
              <a:rPr lang="bg-BG" sz="2900" dirty="0"/>
              <a:t>Настоящият курс </a:t>
            </a:r>
            <a:r>
              <a:rPr lang="en-US" sz="2900" dirty="0"/>
              <a:t>(</a:t>
            </a:r>
            <a:r>
              <a:rPr lang="bg-BG" sz="2900" dirty="0"/>
              <a:t>презентации</a:t>
            </a:r>
            <a:r>
              <a:rPr lang="en-US" sz="2900" dirty="0"/>
              <a:t>, </a:t>
            </a:r>
            <a:r>
              <a:rPr lang="bg-BG" sz="2900" dirty="0"/>
              <a:t>примери</a:t>
            </a:r>
            <a:r>
              <a:rPr lang="en-US" sz="2900" dirty="0"/>
              <a:t>, </a:t>
            </a:r>
            <a:r>
              <a:rPr lang="bg-BG" sz="2900" dirty="0"/>
              <a:t>задачи, упражнения и др.</a:t>
            </a:r>
            <a:r>
              <a:rPr lang="en-US" sz="2900" dirty="0"/>
              <a:t>)</a:t>
            </a:r>
            <a:r>
              <a:rPr lang="bg-BG" sz="2900" dirty="0"/>
              <a:t> е разработен за нуждите на Национална програма "</a:t>
            </a:r>
            <a:r>
              <a:rPr lang="bg-BG" sz="2900" b="1" dirty="0">
                <a:solidFill>
                  <a:schemeClr val="tx2">
                    <a:lumMod val="75000"/>
                  </a:schemeClr>
                </a:solidFill>
              </a:rPr>
              <a:t>Обучение за ИТ кариера</a:t>
            </a:r>
            <a:r>
              <a:rPr lang="bg-BG" sz="2900" dirty="0"/>
              <a:t>" на МОН за подготовка по професия "Приложен програмист"</a:t>
            </a:r>
          </a:p>
          <a:p>
            <a:endParaRPr lang="bg-BG" sz="2900" dirty="0"/>
          </a:p>
          <a:p>
            <a:endParaRPr lang="bg-BG" sz="2900" dirty="0"/>
          </a:p>
          <a:p>
            <a:r>
              <a:rPr lang="bg-BG" sz="2900" dirty="0"/>
              <a:t>Курсът е базиран на учебно съдържание и методика, предоставени от </a:t>
            </a:r>
            <a:r>
              <a:rPr lang="bg-BG" sz="2900" b="1" dirty="0">
                <a:solidFill>
                  <a:schemeClr val="tx2">
                    <a:lumMod val="75000"/>
                  </a:schemeClr>
                </a:solidFill>
              </a:rPr>
              <a:t>фондация "Софтуерен университет" </a:t>
            </a:r>
            <a:r>
              <a:rPr lang="bg-BG" sz="2900" dirty="0"/>
              <a:t>и се разпространява под свободен</a:t>
            </a:r>
            <a:r>
              <a:rPr lang="bg-BG" sz="29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bg-BG" sz="2900" dirty="0"/>
              <a:t>лиценз</a:t>
            </a:r>
            <a:r>
              <a:rPr lang="en-US" sz="2900" b="1" dirty="0">
                <a:solidFill>
                  <a:schemeClr val="tx2">
                    <a:lumMod val="75000"/>
                  </a:schemeClr>
                </a:solidFill>
              </a:rPr>
              <a:t> CC-BY-NC-SA</a:t>
            </a:r>
            <a:endParaRPr lang="bg-BG" sz="2900" b="1" dirty="0">
              <a:solidFill>
                <a:schemeClr val="tx2">
                  <a:lumMod val="75000"/>
                </a:schemeClr>
              </a:solidFill>
            </a:endParaRPr>
          </a:p>
        </p:txBody>
      </p:sp>
      <p:grpSp>
        <p:nvGrpSpPr>
          <p:cNvPr id="6" name="Group Logos">
            <a:extLst>
              <a:ext uri="{FF2B5EF4-FFF2-40B4-BE49-F238E27FC236}">
                <a16:creationId xmlns:a16="http://schemas.microsoft.com/office/drawing/2014/main" id="{40A26E2B-FAAA-4165-9B90-2760644E8132}"/>
              </a:ext>
            </a:extLst>
          </p:cNvPr>
          <p:cNvGrpSpPr/>
          <p:nvPr/>
        </p:nvGrpSpPr>
        <p:grpSpPr>
          <a:xfrm>
            <a:off x="2970212" y="5553269"/>
            <a:ext cx="6016452" cy="873381"/>
            <a:chOff x="2970212" y="5562600"/>
            <a:chExt cx="6016452" cy="873381"/>
          </a:xfrm>
        </p:grpSpPr>
        <p:pic>
          <p:nvPicPr>
            <p:cNvPr id="22" name="Logo CC-BY-NC-SA">
              <a:hlinkClick r:id="rId3"/>
              <a:extLst>
                <a:ext uri="{FF2B5EF4-FFF2-40B4-BE49-F238E27FC236}">
                  <a16:creationId xmlns:a16="http://schemas.microsoft.com/office/drawing/2014/main" id="{F7FF078B-D7E3-4FDC-B697-3E0B738E780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51612" y="5562600"/>
              <a:ext cx="2435052" cy="873380"/>
            </a:xfrm>
            <a:prstGeom prst="rect">
              <a:avLst/>
            </a:prstGeom>
          </p:spPr>
        </p:pic>
        <p:pic>
          <p:nvPicPr>
            <p:cNvPr id="20" name="Logo SoftUni Foundation" descr="A picture containing plate, drawing&#10;&#10;Description automatically generated">
              <a:hlinkClick r:id="rId5"/>
              <a:extLst>
                <a:ext uri="{FF2B5EF4-FFF2-40B4-BE49-F238E27FC236}">
                  <a16:creationId xmlns:a16="http://schemas.microsoft.com/office/drawing/2014/main" id="{99622D04-ADD1-4DB1-A02F-2D61BE27A1F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70212" y="5562600"/>
              <a:ext cx="3121158" cy="873381"/>
            </a:xfrm>
            <a:prstGeom prst="roundRect">
              <a:avLst>
                <a:gd name="adj" fmla="val 4326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</p:pic>
      </p:grpSp>
      <p:grpSp>
        <p:nvGrpSpPr>
          <p:cNvPr id="5" name="Group Logos">
            <a:extLst>
              <a:ext uri="{FF2B5EF4-FFF2-40B4-BE49-F238E27FC236}">
                <a16:creationId xmlns:a16="http://schemas.microsoft.com/office/drawing/2014/main" id="{0602D838-02AF-4A2B-9E34-F6768ABCBB84}"/>
              </a:ext>
            </a:extLst>
          </p:cNvPr>
          <p:cNvGrpSpPr/>
          <p:nvPr/>
        </p:nvGrpSpPr>
        <p:grpSpPr>
          <a:xfrm>
            <a:off x="3112083" y="2715207"/>
            <a:ext cx="5709475" cy="970203"/>
            <a:chOff x="3112083" y="2705876"/>
            <a:chExt cx="5709475" cy="970203"/>
          </a:xfrm>
        </p:grpSpPr>
        <p:pic>
          <p:nvPicPr>
            <p:cNvPr id="10" name="Logo IT Career" descr="A close up of a logo&#10;&#10;Description automatically generated">
              <a:hlinkClick r:id="rId7"/>
              <a:extLst>
                <a:ext uri="{FF2B5EF4-FFF2-40B4-BE49-F238E27FC236}">
                  <a16:creationId xmlns:a16="http://schemas.microsoft.com/office/drawing/2014/main" id="{C6B4761B-EE8B-460E-A5AF-6A003F25524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12083" y="2705879"/>
              <a:ext cx="2837416" cy="970200"/>
            </a:xfrm>
            <a:prstGeom prst="roundRect">
              <a:avLst>
                <a:gd name="adj" fmla="val 4326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</p:pic>
        <p:pic>
          <p:nvPicPr>
            <p:cNvPr id="12" name="Logo Ministry of Education">
              <a:hlinkClick r:id="rId9"/>
              <a:extLst>
                <a:ext uri="{FF2B5EF4-FFF2-40B4-BE49-F238E27FC236}">
                  <a16:creationId xmlns:a16="http://schemas.microsoft.com/office/drawing/2014/main" id="{E65F853D-4D5F-404D-B9AA-6840D11022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16718" y="2705876"/>
              <a:ext cx="2104840" cy="970200"/>
            </a:xfrm>
            <a:prstGeom prst="roundRect">
              <a:avLst>
                <a:gd name="adj" fmla="val 4326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Slide Title"/>
          <p:cNvSpPr>
            <a:spLocks noGrp="1"/>
          </p:cNvSpPr>
          <p:nvPr>
            <p:ph type="title"/>
          </p:nvPr>
        </p:nvSpPr>
        <p:spPr>
          <a:xfrm>
            <a:off x="188815" y="40341"/>
            <a:ext cx="11849197" cy="1110780"/>
          </a:xfrm>
        </p:spPr>
        <p:txBody>
          <a:bodyPr>
            <a:normAutofit/>
          </a:bodyPr>
          <a:lstStyle/>
          <a:p>
            <a:r>
              <a:rPr lang="bg-BG" dirty="0"/>
              <a:t>Министерство на образованието и науката (МОН)</a:t>
            </a:r>
            <a:endParaRPr lang="en-US" dirty="0"/>
          </a:p>
        </p:txBody>
      </p:sp>
      <p:sp>
        <p:nvSpPr>
          <p:cNvPr id="11" name="Slide Number Placeholder">
            <a:extLst>
              <a:ext uri="{FF2B5EF4-FFF2-40B4-BE49-F238E27FC236}">
                <a16:creationId xmlns:a16="http://schemas.microsoft.com/office/drawing/2014/main" id="{397BBD9A-6C1B-4EFA-ACBC-DECC4564F8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10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47087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625176" y="5275400"/>
            <a:ext cx="8938472" cy="820600"/>
          </a:xfrm>
        </p:spPr>
        <p:txBody>
          <a:bodyPr/>
          <a:lstStyle/>
          <a:p>
            <a:r>
              <a:rPr lang="bg-BG" noProof="1">
                <a:cs typeface="Consolas" panose="020B0609020204030204" pitchFamily="49" charset="0"/>
              </a:rPr>
              <a:t>Абстракция</a:t>
            </a:r>
            <a:endParaRPr lang="en-US" noProof="1">
              <a:cs typeface="Consolas" panose="020B0609020204030204" pitchFamily="49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2625" y="1143000"/>
            <a:ext cx="5743575" cy="3733800"/>
          </a:xfrm>
          <a:prstGeom prst="rect">
            <a:avLst/>
          </a:prstGeom>
        </p:spPr>
      </p:pic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37DA2A7F-5075-4575-850B-43F20A1F67E5}"/>
              </a:ext>
            </a:extLst>
          </p:cNvPr>
          <p:cNvSpPr txBox="1">
            <a:spLocks/>
          </p:cNvSpPr>
          <p:nvPr/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defPPr>
              <a:defRPr lang="en-US"/>
            </a:defPPr>
            <a:lvl1pPr marL="0" algn="r" defTabSz="1218987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79379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От латински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noProof="1"/>
              <a:t>Какво е абстракция</a:t>
            </a:r>
            <a:r>
              <a:rPr lang="en-US" noProof="1"/>
              <a:t>?</a:t>
            </a:r>
            <a:endParaRPr lang="en-US" dirty="0"/>
          </a:p>
        </p:txBody>
      </p:sp>
      <p:sp>
        <p:nvSpPr>
          <p:cNvPr id="5" name="Rectangle: Rounded Corners 4"/>
          <p:cNvSpPr>
            <a:spLocks noChangeArrowheads="1"/>
          </p:cNvSpPr>
          <p:nvPr/>
        </p:nvSpPr>
        <p:spPr bwMode="auto">
          <a:xfrm>
            <a:off x="2056592" y="1905000"/>
            <a:ext cx="3124200" cy="1063048"/>
          </a:xfrm>
          <a:prstGeom prst="roundRect">
            <a:avLst/>
          </a:prstGeom>
          <a:solidFill>
            <a:schemeClr val="accent5">
              <a:lumMod val="40000"/>
              <a:lumOff val="60000"/>
              <a:alpha val="14902"/>
            </a:schemeClr>
          </a:solidFill>
          <a:ln w="38100" algn="ctr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GB" sz="4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Abs</a:t>
            </a:r>
          </a:p>
          <a:p>
            <a:pPr algn="ctr">
              <a:defRPr/>
            </a:pPr>
            <a:r>
              <a:rPr lang="en-GB" sz="3200" i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(</a:t>
            </a:r>
            <a:r>
              <a:rPr lang="bg-BG" sz="3200" i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надалеч от</a:t>
            </a:r>
            <a:r>
              <a:rPr lang="en-GB" sz="3200" i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)</a:t>
            </a:r>
          </a:p>
        </p:txBody>
      </p:sp>
      <p:sp>
        <p:nvSpPr>
          <p:cNvPr id="6" name="Rectangle: Rounded Corners 4"/>
          <p:cNvSpPr>
            <a:spLocks noChangeArrowheads="1"/>
          </p:cNvSpPr>
          <p:nvPr/>
        </p:nvSpPr>
        <p:spPr bwMode="auto">
          <a:xfrm>
            <a:off x="7024325" y="1905000"/>
            <a:ext cx="3124200" cy="1063048"/>
          </a:xfrm>
          <a:prstGeom prst="roundRect">
            <a:avLst/>
          </a:prstGeom>
          <a:solidFill>
            <a:schemeClr val="accent5">
              <a:lumMod val="40000"/>
              <a:lumOff val="60000"/>
              <a:alpha val="14902"/>
            </a:schemeClr>
          </a:solidFill>
          <a:ln w="38100" algn="ctr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GB" sz="4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Trahere</a:t>
            </a:r>
          </a:p>
          <a:p>
            <a:pPr algn="ctr">
              <a:defRPr/>
            </a:pPr>
            <a:r>
              <a:rPr lang="en-GB" sz="3200" i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(</a:t>
            </a:r>
            <a:r>
              <a:rPr lang="bg-BG" sz="3200" i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да изтегля</a:t>
            </a:r>
            <a:r>
              <a:rPr lang="en-GB" sz="3200" i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)</a:t>
            </a:r>
          </a:p>
        </p:txBody>
      </p:sp>
      <p:sp>
        <p:nvSpPr>
          <p:cNvPr id="10" name="Rectangle: Rounded Corners 4"/>
          <p:cNvSpPr>
            <a:spLocks noChangeArrowheads="1"/>
          </p:cNvSpPr>
          <p:nvPr/>
        </p:nvSpPr>
        <p:spPr bwMode="auto">
          <a:xfrm>
            <a:off x="4532312" y="3233738"/>
            <a:ext cx="3124200" cy="1033462"/>
          </a:xfrm>
          <a:prstGeom prst="roundRect">
            <a:avLst/>
          </a:prstGeom>
          <a:solidFill>
            <a:schemeClr val="accent5">
              <a:lumMod val="40000"/>
              <a:lumOff val="60000"/>
              <a:alpha val="14902"/>
            </a:schemeClr>
          </a:solidFill>
          <a:ln w="38100" algn="ctr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GB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Abstraction</a:t>
            </a:r>
          </a:p>
        </p:txBody>
      </p:sp>
      <p:cxnSp>
        <p:nvCxnSpPr>
          <p:cNvPr id="16" name="Straight Connector 15"/>
          <p:cNvCxnSpPr>
            <a:stCxn id="5" idx="3"/>
            <a:endCxn id="6" idx="1"/>
          </p:cNvCxnSpPr>
          <p:nvPr/>
        </p:nvCxnSpPr>
        <p:spPr>
          <a:xfrm>
            <a:off x="5180792" y="2436524"/>
            <a:ext cx="1843533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cxnSpLocks/>
            <a:endCxn id="10" idx="0"/>
          </p:cNvCxnSpPr>
          <p:nvPr/>
        </p:nvCxnSpPr>
        <p:spPr>
          <a:xfrm flipH="1">
            <a:off x="6094412" y="2512724"/>
            <a:ext cx="8146" cy="721014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>
            <a:spLocks noChangeArrowheads="1"/>
          </p:cNvSpPr>
          <p:nvPr/>
        </p:nvSpPr>
        <p:spPr bwMode="auto">
          <a:xfrm>
            <a:off x="1950996" y="4560917"/>
            <a:ext cx="8286833" cy="156966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base"/>
            <a:r>
              <a:rPr lang="bg-BG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Процес на отдалечаване или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bg-BG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премахване на характеристики от нещо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bg-BG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 цел да се намали до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bg-BG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множество от основни характеристики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  <a:endParaRPr lang="en-US" sz="32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11" name="Slide Number Placeholder">
            <a:extLst>
              <a:ext uri="{FF2B5EF4-FFF2-40B4-BE49-F238E27FC236}">
                <a16:creationId xmlns:a16="http://schemas.microsoft.com/office/drawing/2014/main" id="{B8AFEFCF-6847-400E-826E-BEAA954451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0443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62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Абстракцията </a:t>
            </a:r>
            <a:r>
              <a:rPr lang="bg-BG" dirty="0"/>
              <a:t>означава да се ингорират</a:t>
            </a:r>
            <a:r>
              <a:rPr lang="en-US" dirty="0"/>
              <a:t>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несъществените </a:t>
            </a:r>
            <a:r>
              <a:rPr lang="bg-BG" dirty="0"/>
              <a:t>черти, свойства или функции и да се наблегне на</a:t>
            </a:r>
            <a:r>
              <a:rPr lang="en-US" dirty="0"/>
              <a:t>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съществените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...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>
              <a:spcBef>
                <a:spcPts val="2400"/>
              </a:spcBef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...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Съществени за проекта, </a:t>
            </a:r>
            <a:r>
              <a:rPr lang="bg-BG" dirty="0"/>
              <a:t>по който работим</a:t>
            </a:r>
            <a:endParaRPr lang="en-US" dirty="0"/>
          </a:p>
          <a:p>
            <a:r>
              <a:rPr lang="bg-BG" dirty="0"/>
              <a:t>Абстракцията помага да се управлява сложността</a:t>
            </a:r>
          </a:p>
        </p:txBody>
      </p:sp>
      <p:sp>
        <p:nvSpPr>
          <p:cNvPr id="794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Абастракция в ООП</a:t>
            </a:r>
          </a:p>
        </p:txBody>
      </p:sp>
      <p:sp>
        <p:nvSpPr>
          <p:cNvPr id="7" name="Thought Bubble: Cloud 6"/>
          <p:cNvSpPr/>
          <p:nvPr/>
        </p:nvSpPr>
        <p:spPr>
          <a:xfrm>
            <a:off x="3351212" y="3732276"/>
            <a:ext cx="7162800" cy="1068324"/>
          </a:xfrm>
          <a:prstGeom prst="cloudCallout">
            <a:avLst>
              <a:gd name="adj1" fmla="val -60621"/>
              <a:gd name="adj2" fmla="val -96568"/>
            </a:avLst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bg1"/>
                </a:solidFill>
              </a:rPr>
              <a:t>„</a:t>
            </a:r>
            <a:r>
              <a:rPr lang="bg-BG" sz="4000" b="1" dirty="0">
                <a:solidFill>
                  <a:schemeClr val="bg1"/>
                </a:solidFill>
              </a:rPr>
              <a:t>Съществени“ за</a:t>
            </a:r>
            <a:r>
              <a:rPr lang="en-US" sz="4000" b="1" dirty="0">
                <a:solidFill>
                  <a:schemeClr val="bg1"/>
                </a:solidFill>
              </a:rPr>
              <a:t>?</a:t>
            </a:r>
            <a:endParaRPr lang="bg-BG" sz="4000" b="1" dirty="0">
              <a:solidFill>
                <a:schemeClr val="bg1"/>
              </a:solidFill>
            </a:endParaRPr>
          </a:p>
        </p:txBody>
      </p:sp>
      <p:pic>
        <p:nvPicPr>
          <p:cNvPr id="9" name="Graphic 8" descr="Ma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70012" y="3048000"/>
            <a:ext cx="1981200" cy="1981200"/>
          </a:xfrm>
          <a:prstGeom prst="rect">
            <a:avLst/>
          </a:prstGeom>
        </p:spPr>
      </p:pic>
      <p:sp>
        <p:nvSpPr>
          <p:cNvPr id="8" name="Slide Number Placeholder">
            <a:extLst>
              <a:ext uri="{FF2B5EF4-FFF2-40B4-BE49-F238E27FC236}">
                <a16:creationId xmlns:a16="http://schemas.microsoft.com/office/drawing/2014/main" id="{DCCE0A6C-4C8A-4CD0-9A6B-C451550FDA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4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855747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46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46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62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Абстракцията </a:t>
            </a:r>
            <a:r>
              <a:rPr lang="bg-BG" dirty="0"/>
              <a:t>позволява да се фокусираме на това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какво прави обекта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bg-BG" dirty="0"/>
              <a:t>вместо на това</a:t>
            </a:r>
            <a:r>
              <a:rPr lang="en-US" dirty="0"/>
              <a:t>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как го прави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.</a:t>
            </a:r>
            <a:endParaRPr lang="bg-BG" dirty="0">
              <a:solidFill>
                <a:schemeClr val="tx2">
                  <a:lumMod val="75000"/>
                </a:schemeClr>
              </a:solidFill>
            </a:endParaRPr>
          </a:p>
          <a:p>
            <a:endParaRPr lang="bg-BG" dirty="0"/>
          </a:p>
        </p:txBody>
      </p:sp>
      <p:sp>
        <p:nvSpPr>
          <p:cNvPr id="794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Пример за абстракция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5753" y="2514600"/>
            <a:ext cx="7247359" cy="3604353"/>
          </a:xfrm>
          <a:prstGeom prst="rect">
            <a:avLst/>
          </a:prstGeom>
        </p:spPr>
      </p:pic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3FA277D6-B381-42D5-92CE-DE3F82D57A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0254530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bg-BG" dirty="0"/>
              <a:t>Има два начина за постигане на абстракция</a:t>
            </a:r>
            <a:endParaRPr lang="en-US" dirty="0"/>
          </a:p>
          <a:p>
            <a:pPr lvl="1"/>
            <a:r>
              <a:rPr lang="bg-BG" dirty="0"/>
              <a:t>Интерфейси</a:t>
            </a:r>
            <a:r>
              <a:rPr lang="en-US" dirty="0"/>
              <a:t> (100% </a:t>
            </a:r>
            <a:r>
              <a:rPr lang="bg-BG" dirty="0"/>
              <a:t>абстракция</a:t>
            </a:r>
            <a:r>
              <a:rPr lang="en-US" dirty="0"/>
              <a:t>)</a:t>
            </a:r>
          </a:p>
          <a:p>
            <a:pPr lvl="1"/>
            <a:r>
              <a:rPr lang="bg-BG" dirty="0"/>
              <a:t>Абстрактен клас</a:t>
            </a:r>
            <a:r>
              <a:rPr lang="en-US" dirty="0"/>
              <a:t> (0% - 100% </a:t>
            </a:r>
            <a:r>
              <a:rPr lang="bg-BG" dirty="0"/>
              <a:t>абстракция</a:t>
            </a:r>
            <a:r>
              <a:rPr lang="en-US" dirty="0"/>
              <a:t>)</a:t>
            </a:r>
            <a:endParaRPr lang="bg-BG" dirty="0"/>
          </a:p>
        </p:txBody>
      </p:sp>
      <p:sp>
        <p:nvSpPr>
          <p:cNvPr id="79360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Как постигаме абстракция</a:t>
            </a:r>
            <a:r>
              <a:rPr lang="en-US" dirty="0"/>
              <a:t>?</a:t>
            </a: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509709" y="3644205"/>
            <a:ext cx="11034600" cy="175432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fontAlgn="base"/>
            <a:r>
              <a:rPr lang="en-US" sz="3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</a:t>
            </a:r>
            <a:r>
              <a:rPr lang="en-US" sz="3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interface</a:t>
            </a:r>
            <a:r>
              <a:rPr lang="en-US" sz="3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IAnimal {}</a:t>
            </a:r>
          </a:p>
          <a:p>
            <a:pPr fontAlgn="base"/>
            <a:r>
              <a:rPr lang="en-US" sz="3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</a:t>
            </a:r>
            <a:r>
              <a:rPr lang="en-US" sz="3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abstract</a:t>
            </a:r>
            <a:r>
              <a:rPr lang="en-US" sz="3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class Mammal {}</a:t>
            </a:r>
          </a:p>
          <a:p>
            <a:pPr fontAlgn="base"/>
            <a:r>
              <a:rPr lang="en-US" sz="3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class Person </a:t>
            </a:r>
            <a:r>
              <a:rPr lang="en-US" sz="3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</a:t>
            </a:r>
            <a:r>
              <a:rPr lang="en-US" sz="3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Mammal, IAnimal {}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AE53527A-B348-474E-B35E-08DA78A663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816514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188815" y="1668645"/>
            <a:ext cx="5753197" cy="4655955"/>
          </a:xfrm>
        </p:spPr>
        <p:txBody>
          <a:bodyPr>
            <a:normAutofit fontScale="92500"/>
          </a:bodyPr>
          <a:lstStyle/>
          <a:p>
            <a:pPr marL="0" indent="0" algn="ctr">
              <a:buNone/>
            </a:pPr>
            <a:r>
              <a:rPr lang="bg-BG" dirty="0"/>
              <a:t>Абстракция</a:t>
            </a:r>
            <a:endParaRPr lang="en-US" dirty="0"/>
          </a:p>
          <a:p>
            <a:r>
              <a:rPr lang="bg-BG" dirty="0"/>
              <a:t>Постига се чрез</a:t>
            </a:r>
            <a:r>
              <a:rPr lang="en-US" dirty="0"/>
              <a:t>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интерфейси</a:t>
            </a:r>
            <a:r>
              <a:rPr lang="en-US" dirty="0"/>
              <a:t> </a:t>
            </a:r>
            <a:r>
              <a:rPr lang="bg-BG" dirty="0"/>
              <a:t>и</a:t>
            </a:r>
            <a:br>
              <a:rPr lang="en-US" dirty="0"/>
            </a:b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абстрактни класове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bg-BG" dirty="0"/>
              <a:t>Абстракцията е процес на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скриване на подробностите на имплементацията</a:t>
            </a:r>
            <a:r>
              <a:rPr lang="en-US" dirty="0"/>
              <a:t> </a:t>
            </a:r>
            <a:r>
              <a:rPr lang="bg-BG" dirty="0"/>
              <a:t>и показване само на функционалностите към потребителя</a:t>
            </a:r>
            <a:r>
              <a:rPr lang="en-US" dirty="0"/>
              <a:t>.</a:t>
            </a:r>
            <a:endParaRPr lang="bg-BG" dirty="0"/>
          </a:p>
        </p:txBody>
      </p:sp>
      <p:sp>
        <p:nvSpPr>
          <p:cNvPr id="793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Абстракция с/у</a:t>
            </a:r>
            <a:r>
              <a:rPr lang="en-US" dirty="0"/>
              <a:t> </a:t>
            </a:r>
            <a:r>
              <a:rPr lang="bg-BG" dirty="0"/>
              <a:t>Енкапсулация</a:t>
            </a:r>
            <a:endParaRPr lang="en-US" dirty="0"/>
          </a:p>
        </p:txBody>
      </p:sp>
      <p:sp>
        <p:nvSpPr>
          <p:cNvPr id="6" name="Content Placeholder 10"/>
          <p:cNvSpPr txBox="1">
            <a:spLocks/>
          </p:cNvSpPr>
          <p:nvPr/>
        </p:nvSpPr>
        <p:spPr>
          <a:xfrm>
            <a:off x="6170612" y="1668645"/>
            <a:ext cx="5943600" cy="4856357"/>
          </a:xfrm>
          <a:prstGeom prst="rect">
            <a:avLst/>
          </a:prstGeom>
        </p:spPr>
        <p:txBody>
          <a:bodyPr vert="horz" lIns="108000" tIns="36000" rIns="108000" bIns="36000" rtlCol="0">
            <a:normAutofit lnSpcReduction="10000"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bg-BG" dirty="0"/>
              <a:t>Енкапсулация</a:t>
            </a:r>
            <a:endParaRPr lang="en-US" dirty="0"/>
          </a:p>
          <a:p>
            <a:r>
              <a:rPr lang="bg-BG" dirty="0"/>
              <a:t>Получава се чрез</a:t>
            </a:r>
            <a:r>
              <a:rPr lang="en-US" dirty="0"/>
              <a:t>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модификаторите за достъп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(private, public…)</a:t>
            </a:r>
          </a:p>
          <a:p>
            <a:r>
              <a:rPr lang="bg-BG" dirty="0"/>
              <a:t>Енкапсулацията се използва  да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скрива кода и информацията</a:t>
            </a:r>
            <a:r>
              <a:rPr lang="en-US" dirty="0"/>
              <a:t> </a:t>
            </a:r>
            <a:r>
              <a:rPr lang="bg-BG" dirty="0"/>
              <a:t>в един компонент, за да я защити от външния свят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2E889794-C742-428A-8371-0263000FA2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981832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60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Абстракция с/у</a:t>
            </a:r>
            <a:r>
              <a:rPr lang="en-US" dirty="0"/>
              <a:t> </a:t>
            </a:r>
            <a:r>
              <a:rPr lang="bg-BG" dirty="0"/>
              <a:t>Енкапсулация</a:t>
            </a:r>
            <a:r>
              <a:rPr lang="en-US" dirty="0"/>
              <a:t> (2)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4012" y="1371600"/>
            <a:ext cx="6581775" cy="4591050"/>
          </a:xfrm>
          <a:prstGeom prst="rect">
            <a:avLst/>
          </a:prstGeom>
        </p:spPr>
      </p:pic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3E3C38E3-650F-4569-90D0-6C403BE116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8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2979824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Абстракция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63552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https://it-kariera.mon.bg/e-learning/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0832679"/>
      </p:ext>
    </p:extLst>
  </p:cSld>
  <p:clrMapOvr>
    <a:masterClrMapping/>
  </p:clrMapOvr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Software-University-Foundation</Template>
  <TotalTime>7180</TotalTime>
  <Words>835</Words>
  <Application>Microsoft Office PowerPoint</Application>
  <PresentationFormat>Custom</PresentationFormat>
  <Paragraphs>113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Calibri</vt:lpstr>
      <vt:lpstr>Consolas</vt:lpstr>
      <vt:lpstr>Wingdings</vt:lpstr>
      <vt:lpstr>Wingdings 2</vt:lpstr>
      <vt:lpstr>SoftUni 16x9</vt:lpstr>
      <vt:lpstr>PowerPoint Presentation</vt:lpstr>
      <vt:lpstr>Абстракция</vt:lpstr>
      <vt:lpstr>Какво е абстракция?</vt:lpstr>
      <vt:lpstr>Абастракция в ООП</vt:lpstr>
      <vt:lpstr>Пример за абстракция</vt:lpstr>
      <vt:lpstr>Как постигаме абстракция?</vt:lpstr>
      <vt:lpstr>Абстракция с/у Енкапсулация</vt:lpstr>
      <vt:lpstr>Абстракция с/у Енкапсулация (2)</vt:lpstr>
      <vt:lpstr>Абстракция</vt:lpstr>
      <vt:lpstr>Министерство на образованието и науката (МОН)</vt:lpstr>
    </vt:vector>
  </TitlesOfParts>
  <Manager/>
  <Company>Software University (SoftUni)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Defining Classes</dc:title>
  <dc:subject>C# Basics Course</dc:subject>
  <dc:creator>Software University Foundation</dc:creator>
  <cp:keywords>C#; class; object; fields; methods; properties; constructors; static</cp:keywords>
  <dc:description>Фондация "Софтуерен университет" - http://softuni.foundation</dc:description>
  <cp:lastModifiedBy>Svetlin Nakov</cp:lastModifiedBy>
  <cp:revision>296</cp:revision>
  <dcterms:created xsi:type="dcterms:W3CDTF">2014-01-02T17:00:34Z</dcterms:created>
  <dcterms:modified xsi:type="dcterms:W3CDTF">2019-12-17T09:09:38Z</dcterms:modified>
  <cp:category>programming; software engineering; C#; OOP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